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06D14C-55E4-47C1-AB42-617AC639A14B}" type="datetimeFigureOut">
              <a:rPr lang="en-US" smtClean="0"/>
              <a:t>8/24/2020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052B51-F75C-4AF1-BFBF-ABA6F32F05C1}" type="slidenum">
              <a:rPr lang="en-US" smtClean="0"/>
              <a:t>‹#›</a:t>
            </a:fld>
            <a:endParaRPr lang="en-US"/>
          </a:p>
        </p:txBody>
      </p:sp>
    </p:spTree>
    <p:extLst>
      <p:ext uri="{BB962C8B-B14F-4D97-AF65-F5344CB8AC3E}">
        <p14:creationId xmlns:p14="http://schemas.microsoft.com/office/powerpoint/2010/main" val="3411767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52B51-F75C-4AF1-BFBF-ABA6F32F05C1}" type="slidenum">
              <a:rPr lang="en-US" smtClean="0"/>
              <a:t>1</a:t>
            </a:fld>
            <a:endParaRPr lang="en-US"/>
          </a:p>
        </p:txBody>
      </p:sp>
    </p:spTree>
    <p:extLst>
      <p:ext uri="{BB962C8B-B14F-4D97-AF65-F5344CB8AC3E}">
        <p14:creationId xmlns:p14="http://schemas.microsoft.com/office/powerpoint/2010/main" val="13469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BF5FA31-F519-4C76-B87B-A4C1B934A04B}" type="datetime1">
              <a:rPr lang="en-US" smtClean="0"/>
              <a:t>8/24/2020</a:t>
            </a:fld>
            <a:endParaRPr lang="en-US"/>
          </a:p>
        </p:txBody>
      </p:sp>
      <p:sp>
        <p:nvSpPr>
          <p:cNvPr id="5" name="Footer Placeholder 4"/>
          <p:cNvSpPr>
            <a:spLocks noGrp="1"/>
          </p:cNvSpPr>
          <p:nvPr>
            <p:ph type="ftr" sz="quarter" idx="11"/>
          </p:nvPr>
        </p:nvSpPr>
        <p:spPr/>
        <p:txBody>
          <a:bodyPr/>
          <a:lstStyle/>
          <a:p>
            <a:r>
              <a:rPr lang="en-US" smtClean="0"/>
              <a:t>Instructor: Engr. Hira Akash</a:t>
            </a:r>
            <a:endParaRPr lang="en-US"/>
          </a:p>
        </p:txBody>
      </p:sp>
      <p:sp>
        <p:nvSpPr>
          <p:cNvPr id="6" name="Slide Number Placeholder 5"/>
          <p:cNvSpPr>
            <a:spLocks noGrp="1"/>
          </p:cNvSpPr>
          <p:nvPr>
            <p:ph type="sldNum" sz="quarter" idx="12"/>
          </p:nvPr>
        </p:nvSpPr>
        <p:spPr/>
        <p:txBody>
          <a:bodyPr/>
          <a:lstStyle/>
          <a:p>
            <a:fld id="{D51C9882-EF62-451D-8DA2-B8510F87C19B}" type="slidenum">
              <a:rPr lang="en-US" smtClean="0"/>
              <a:t>‹#›</a:t>
            </a:fld>
            <a:endParaRPr lang="en-US"/>
          </a:p>
        </p:txBody>
      </p:sp>
    </p:spTree>
    <p:extLst>
      <p:ext uri="{BB962C8B-B14F-4D97-AF65-F5344CB8AC3E}">
        <p14:creationId xmlns:p14="http://schemas.microsoft.com/office/powerpoint/2010/main" val="126344663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30091D-EB4C-4243-852F-ED33D12D8C02}" type="datetime1">
              <a:rPr lang="en-US" smtClean="0"/>
              <a:t>8/24/2020</a:t>
            </a:fld>
            <a:endParaRPr lang="en-US"/>
          </a:p>
        </p:txBody>
      </p:sp>
      <p:sp>
        <p:nvSpPr>
          <p:cNvPr id="5" name="Footer Placeholder 4"/>
          <p:cNvSpPr>
            <a:spLocks noGrp="1"/>
          </p:cNvSpPr>
          <p:nvPr>
            <p:ph type="ftr" sz="quarter" idx="11"/>
          </p:nvPr>
        </p:nvSpPr>
        <p:spPr/>
        <p:txBody>
          <a:bodyPr/>
          <a:lstStyle/>
          <a:p>
            <a:r>
              <a:rPr lang="en-US" smtClean="0"/>
              <a:t>Instructor: Engr. Hira Akash</a:t>
            </a:r>
            <a:endParaRPr lang="en-US"/>
          </a:p>
        </p:txBody>
      </p:sp>
      <p:sp>
        <p:nvSpPr>
          <p:cNvPr id="6" name="Slide Number Placeholder 5"/>
          <p:cNvSpPr>
            <a:spLocks noGrp="1"/>
          </p:cNvSpPr>
          <p:nvPr>
            <p:ph type="sldNum" sz="quarter" idx="12"/>
          </p:nvPr>
        </p:nvSpPr>
        <p:spPr/>
        <p:txBody>
          <a:bodyPr/>
          <a:lstStyle/>
          <a:p>
            <a:fld id="{D51C9882-EF62-451D-8DA2-B8510F87C19B}" type="slidenum">
              <a:rPr lang="en-US" smtClean="0"/>
              <a:t>‹#›</a:t>
            </a:fld>
            <a:endParaRPr lang="en-US"/>
          </a:p>
        </p:txBody>
      </p:sp>
    </p:spTree>
    <p:extLst>
      <p:ext uri="{BB962C8B-B14F-4D97-AF65-F5344CB8AC3E}">
        <p14:creationId xmlns:p14="http://schemas.microsoft.com/office/powerpoint/2010/main" val="246288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506DBC58-BB80-4DFE-B44B-59CB50696551}" type="datetime1">
              <a:rPr lang="en-US" smtClean="0"/>
              <a:t>8/24/2020</a:t>
            </a:fld>
            <a:endParaRPr lang="en-US"/>
          </a:p>
        </p:txBody>
      </p:sp>
      <p:sp>
        <p:nvSpPr>
          <p:cNvPr id="5" name="Footer Placeholder 4"/>
          <p:cNvSpPr>
            <a:spLocks noGrp="1"/>
          </p:cNvSpPr>
          <p:nvPr>
            <p:ph type="ftr" sz="quarter" idx="11"/>
          </p:nvPr>
        </p:nvSpPr>
        <p:spPr>
          <a:xfrm>
            <a:off x="3776135" y="6422854"/>
            <a:ext cx="4279669" cy="365125"/>
          </a:xfrm>
        </p:spPr>
        <p:txBody>
          <a:bodyPr/>
          <a:lstStyle/>
          <a:p>
            <a:r>
              <a:rPr lang="en-US" smtClean="0"/>
              <a:t>Instructor: Engr. Hira Akash</a:t>
            </a:r>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D51C9882-EF62-451D-8DA2-B8510F87C19B}" type="slidenum">
              <a:rPr lang="en-US" smtClean="0"/>
              <a:t>‹#›</a:t>
            </a:fld>
            <a:endParaRPr lang="en-US"/>
          </a:p>
        </p:txBody>
      </p:sp>
    </p:spTree>
    <p:extLst>
      <p:ext uri="{BB962C8B-B14F-4D97-AF65-F5344CB8AC3E}">
        <p14:creationId xmlns:p14="http://schemas.microsoft.com/office/powerpoint/2010/main" val="3071334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7CAA1D-31C7-4D8F-83D0-F0FF9A48655F}" type="datetime1">
              <a:rPr lang="en-US" smtClean="0"/>
              <a:t>8/24/2020</a:t>
            </a:fld>
            <a:endParaRPr lang="en-US"/>
          </a:p>
        </p:txBody>
      </p:sp>
      <p:sp>
        <p:nvSpPr>
          <p:cNvPr id="5" name="Footer Placeholder 4"/>
          <p:cNvSpPr>
            <a:spLocks noGrp="1"/>
          </p:cNvSpPr>
          <p:nvPr>
            <p:ph type="ftr" sz="quarter" idx="11"/>
          </p:nvPr>
        </p:nvSpPr>
        <p:spPr/>
        <p:txBody>
          <a:bodyPr/>
          <a:lstStyle/>
          <a:p>
            <a:r>
              <a:rPr lang="en-US" smtClean="0"/>
              <a:t>Instructor: Engr. Hira Akash</a:t>
            </a:r>
            <a:endParaRPr lang="en-US"/>
          </a:p>
        </p:txBody>
      </p:sp>
      <p:sp>
        <p:nvSpPr>
          <p:cNvPr id="6" name="Slide Number Placeholder 5"/>
          <p:cNvSpPr>
            <a:spLocks noGrp="1"/>
          </p:cNvSpPr>
          <p:nvPr>
            <p:ph type="sldNum" sz="quarter" idx="12"/>
          </p:nvPr>
        </p:nvSpPr>
        <p:spPr/>
        <p:txBody>
          <a:bodyPr/>
          <a:lstStyle/>
          <a:p>
            <a:fld id="{D51C9882-EF62-451D-8DA2-B8510F87C19B}" type="slidenum">
              <a:rPr lang="en-US" smtClean="0"/>
              <a:t>‹#›</a:t>
            </a:fld>
            <a:endParaRPr lang="en-US"/>
          </a:p>
        </p:txBody>
      </p:sp>
    </p:spTree>
    <p:extLst>
      <p:ext uri="{BB962C8B-B14F-4D97-AF65-F5344CB8AC3E}">
        <p14:creationId xmlns:p14="http://schemas.microsoft.com/office/powerpoint/2010/main" val="1015012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73F8E34C-6A90-4A0C-8BE7-692A06A3BAAB}" type="datetime1">
              <a:rPr lang="en-US" smtClean="0"/>
              <a:t>8/24/2020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smtClean="0"/>
              <a:t>Instructor: Engr. Hira Akash</a:t>
            </a:r>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51C9882-EF62-451D-8DA2-B8510F87C19B}" type="slidenum">
              <a:rPr lang="en-US" smtClean="0"/>
              <a:t>‹#›</a:t>
            </a:fld>
            <a:endParaRPr lang="en-US"/>
          </a:p>
        </p:txBody>
      </p:sp>
    </p:spTree>
    <p:extLst>
      <p:ext uri="{BB962C8B-B14F-4D97-AF65-F5344CB8AC3E}">
        <p14:creationId xmlns:p14="http://schemas.microsoft.com/office/powerpoint/2010/main" val="317977791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61D7A8-DB0F-4B25-BF1E-61A66BD1B156}" type="datetime1">
              <a:rPr lang="en-US" smtClean="0"/>
              <a:t>8/24/2020</a:t>
            </a:fld>
            <a:endParaRPr lang="en-US"/>
          </a:p>
        </p:txBody>
      </p:sp>
      <p:sp>
        <p:nvSpPr>
          <p:cNvPr id="6" name="Footer Placeholder 5"/>
          <p:cNvSpPr>
            <a:spLocks noGrp="1"/>
          </p:cNvSpPr>
          <p:nvPr>
            <p:ph type="ftr" sz="quarter" idx="11"/>
          </p:nvPr>
        </p:nvSpPr>
        <p:spPr/>
        <p:txBody>
          <a:bodyPr/>
          <a:lstStyle/>
          <a:p>
            <a:r>
              <a:rPr lang="en-US" smtClean="0"/>
              <a:t>Instructor: Engr. Hira Akash</a:t>
            </a:r>
            <a:endParaRPr lang="en-US"/>
          </a:p>
        </p:txBody>
      </p:sp>
      <p:sp>
        <p:nvSpPr>
          <p:cNvPr id="7" name="Slide Number Placeholder 6"/>
          <p:cNvSpPr>
            <a:spLocks noGrp="1"/>
          </p:cNvSpPr>
          <p:nvPr>
            <p:ph type="sldNum" sz="quarter" idx="12"/>
          </p:nvPr>
        </p:nvSpPr>
        <p:spPr/>
        <p:txBody>
          <a:bodyPr/>
          <a:lstStyle/>
          <a:p>
            <a:fld id="{D51C9882-EF62-451D-8DA2-B8510F87C19B}" type="slidenum">
              <a:rPr lang="en-US" smtClean="0"/>
              <a:t>‹#›</a:t>
            </a:fld>
            <a:endParaRPr lang="en-US"/>
          </a:p>
        </p:txBody>
      </p:sp>
    </p:spTree>
    <p:extLst>
      <p:ext uri="{BB962C8B-B14F-4D97-AF65-F5344CB8AC3E}">
        <p14:creationId xmlns:p14="http://schemas.microsoft.com/office/powerpoint/2010/main" val="1592822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78D31F-663A-4E68-9FF3-D80CFFA34B22}" type="datetime1">
              <a:rPr lang="en-US" smtClean="0"/>
              <a:t>8/24/2020</a:t>
            </a:fld>
            <a:endParaRPr lang="en-US"/>
          </a:p>
        </p:txBody>
      </p:sp>
      <p:sp>
        <p:nvSpPr>
          <p:cNvPr id="8" name="Footer Placeholder 7"/>
          <p:cNvSpPr>
            <a:spLocks noGrp="1"/>
          </p:cNvSpPr>
          <p:nvPr>
            <p:ph type="ftr" sz="quarter" idx="11"/>
          </p:nvPr>
        </p:nvSpPr>
        <p:spPr/>
        <p:txBody>
          <a:bodyPr/>
          <a:lstStyle/>
          <a:p>
            <a:r>
              <a:rPr lang="en-US" smtClean="0"/>
              <a:t>Instructor: Engr. Hira Akash</a:t>
            </a:r>
            <a:endParaRPr lang="en-US"/>
          </a:p>
        </p:txBody>
      </p:sp>
      <p:sp>
        <p:nvSpPr>
          <p:cNvPr id="9" name="Slide Number Placeholder 8"/>
          <p:cNvSpPr>
            <a:spLocks noGrp="1"/>
          </p:cNvSpPr>
          <p:nvPr>
            <p:ph type="sldNum" sz="quarter" idx="12"/>
          </p:nvPr>
        </p:nvSpPr>
        <p:spPr/>
        <p:txBody>
          <a:bodyPr/>
          <a:lstStyle/>
          <a:p>
            <a:fld id="{D51C9882-EF62-451D-8DA2-B8510F87C19B}" type="slidenum">
              <a:rPr lang="en-US" smtClean="0"/>
              <a:t>‹#›</a:t>
            </a:fld>
            <a:endParaRPr lang="en-US"/>
          </a:p>
        </p:txBody>
      </p:sp>
    </p:spTree>
    <p:extLst>
      <p:ext uri="{BB962C8B-B14F-4D97-AF65-F5344CB8AC3E}">
        <p14:creationId xmlns:p14="http://schemas.microsoft.com/office/powerpoint/2010/main" val="192512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D8762D6-8BDE-4899-A18D-286CF3909A95}" type="datetime1">
              <a:rPr lang="en-US" smtClean="0"/>
              <a:t>8/24/2020</a:t>
            </a:fld>
            <a:endParaRPr lang="en-US"/>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
        <p:nvSpPr>
          <p:cNvPr id="5" name="Slide Number Placeholder 4"/>
          <p:cNvSpPr>
            <a:spLocks noGrp="1"/>
          </p:cNvSpPr>
          <p:nvPr>
            <p:ph type="sldNum" sz="quarter" idx="12"/>
          </p:nvPr>
        </p:nvSpPr>
        <p:spPr/>
        <p:txBody>
          <a:bodyPr/>
          <a:lstStyle/>
          <a:p>
            <a:fld id="{D51C9882-EF62-451D-8DA2-B8510F87C19B}" type="slidenum">
              <a:rPr lang="en-US" smtClean="0"/>
              <a:t>‹#›</a:t>
            </a:fld>
            <a:endParaRPr lang="en-US"/>
          </a:p>
        </p:txBody>
      </p:sp>
    </p:spTree>
    <p:extLst>
      <p:ext uri="{BB962C8B-B14F-4D97-AF65-F5344CB8AC3E}">
        <p14:creationId xmlns:p14="http://schemas.microsoft.com/office/powerpoint/2010/main" val="3674801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08A64E-DEE1-49C1-8474-FB273F38DC76}" type="datetime1">
              <a:rPr lang="en-US" smtClean="0"/>
              <a:t>8/24/2020</a:t>
            </a:fld>
            <a:endParaRPr lang="en-US"/>
          </a:p>
        </p:txBody>
      </p:sp>
      <p:sp>
        <p:nvSpPr>
          <p:cNvPr id="3" name="Footer Placeholder 2"/>
          <p:cNvSpPr>
            <a:spLocks noGrp="1"/>
          </p:cNvSpPr>
          <p:nvPr>
            <p:ph type="ftr" sz="quarter" idx="11"/>
          </p:nvPr>
        </p:nvSpPr>
        <p:spPr/>
        <p:txBody>
          <a:bodyPr/>
          <a:lstStyle/>
          <a:p>
            <a:r>
              <a:rPr lang="en-US" smtClean="0"/>
              <a:t>Instructor: Engr. Hira Akash</a:t>
            </a:r>
            <a:endParaRPr lang="en-US"/>
          </a:p>
        </p:txBody>
      </p:sp>
      <p:sp>
        <p:nvSpPr>
          <p:cNvPr id="4" name="Slide Number Placeholder 3"/>
          <p:cNvSpPr>
            <a:spLocks noGrp="1"/>
          </p:cNvSpPr>
          <p:nvPr>
            <p:ph type="sldNum" sz="quarter" idx="12"/>
          </p:nvPr>
        </p:nvSpPr>
        <p:spPr/>
        <p:txBody>
          <a:bodyPr/>
          <a:lstStyle/>
          <a:p>
            <a:fld id="{D51C9882-EF62-451D-8DA2-B8510F87C19B}" type="slidenum">
              <a:rPr lang="en-US" smtClean="0"/>
              <a:t>‹#›</a:t>
            </a:fld>
            <a:endParaRPr lang="en-US"/>
          </a:p>
        </p:txBody>
      </p:sp>
    </p:spTree>
    <p:extLst>
      <p:ext uri="{BB962C8B-B14F-4D97-AF65-F5344CB8AC3E}">
        <p14:creationId xmlns:p14="http://schemas.microsoft.com/office/powerpoint/2010/main" val="4284776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BD399C-152C-4BED-A82D-64779D91E1C3}" type="datetime1">
              <a:rPr lang="en-US" smtClean="0"/>
              <a:t>8/24/2020</a:t>
            </a:fld>
            <a:endParaRPr lang="en-US"/>
          </a:p>
        </p:txBody>
      </p:sp>
      <p:sp>
        <p:nvSpPr>
          <p:cNvPr id="6" name="Footer Placeholder 5"/>
          <p:cNvSpPr>
            <a:spLocks noGrp="1"/>
          </p:cNvSpPr>
          <p:nvPr>
            <p:ph type="ftr" sz="quarter" idx="11"/>
          </p:nvPr>
        </p:nvSpPr>
        <p:spPr/>
        <p:txBody>
          <a:bodyPr/>
          <a:lstStyle/>
          <a:p>
            <a:r>
              <a:rPr lang="en-US" smtClean="0"/>
              <a:t>Instructor: Engr. Hira Akash</a:t>
            </a:r>
            <a:endParaRPr lang="en-US"/>
          </a:p>
        </p:txBody>
      </p:sp>
      <p:sp>
        <p:nvSpPr>
          <p:cNvPr id="7" name="Slide Number Placeholder 6"/>
          <p:cNvSpPr>
            <a:spLocks noGrp="1"/>
          </p:cNvSpPr>
          <p:nvPr>
            <p:ph type="sldNum" sz="quarter" idx="12"/>
          </p:nvPr>
        </p:nvSpPr>
        <p:spPr/>
        <p:txBody>
          <a:bodyPr/>
          <a:lstStyle/>
          <a:p>
            <a:fld id="{D51C9882-EF62-451D-8DA2-B8510F87C19B}" type="slidenum">
              <a:rPr lang="en-US" smtClean="0"/>
              <a:t>‹#›</a:t>
            </a:fld>
            <a:endParaRPr lang="en-US"/>
          </a:p>
        </p:txBody>
      </p:sp>
    </p:spTree>
    <p:extLst>
      <p:ext uri="{BB962C8B-B14F-4D97-AF65-F5344CB8AC3E}">
        <p14:creationId xmlns:p14="http://schemas.microsoft.com/office/powerpoint/2010/main" val="339547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B6E27A-D2F7-450B-8839-84FA6F77036B}" type="datetime1">
              <a:rPr lang="en-US" smtClean="0"/>
              <a:t>8/24/2020</a:t>
            </a:fld>
            <a:endParaRPr lang="en-US"/>
          </a:p>
        </p:txBody>
      </p:sp>
      <p:sp>
        <p:nvSpPr>
          <p:cNvPr id="6" name="Footer Placeholder 5"/>
          <p:cNvSpPr>
            <a:spLocks noGrp="1"/>
          </p:cNvSpPr>
          <p:nvPr>
            <p:ph type="ftr" sz="quarter" idx="11"/>
          </p:nvPr>
        </p:nvSpPr>
        <p:spPr/>
        <p:txBody>
          <a:bodyPr/>
          <a:lstStyle/>
          <a:p>
            <a:r>
              <a:rPr lang="en-US" smtClean="0"/>
              <a:t>Instructor: Engr. Hira Akash</a:t>
            </a:r>
            <a:endParaRPr lang="en-US"/>
          </a:p>
        </p:txBody>
      </p:sp>
      <p:sp>
        <p:nvSpPr>
          <p:cNvPr id="7" name="Slide Number Placeholder 6"/>
          <p:cNvSpPr>
            <a:spLocks noGrp="1"/>
          </p:cNvSpPr>
          <p:nvPr>
            <p:ph type="sldNum" sz="quarter" idx="12"/>
          </p:nvPr>
        </p:nvSpPr>
        <p:spPr/>
        <p:txBody>
          <a:bodyPr/>
          <a:lstStyle/>
          <a:p>
            <a:fld id="{D51C9882-EF62-451D-8DA2-B8510F87C19B}" type="slidenum">
              <a:rPr lang="en-US" smtClean="0"/>
              <a:t>‹#›</a:t>
            </a:fld>
            <a:endParaRPr lang="en-US"/>
          </a:p>
        </p:txBody>
      </p:sp>
    </p:spTree>
    <p:extLst>
      <p:ext uri="{BB962C8B-B14F-4D97-AF65-F5344CB8AC3E}">
        <p14:creationId xmlns:p14="http://schemas.microsoft.com/office/powerpoint/2010/main" val="3007928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0BA565DF-4E6E-43D9-B7E2-7CA38CF5F740}" type="datetime1">
              <a:rPr lang="en-US" smtClean="0"/>
              <a:t>8/24/2020</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r>
              <a:rPr lang="en-US" smtClean="0"/>
              <a:t>Instructor: Engr. Hira Akash</a:t>
            </a:r>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D51C9882-EF62-451D-8DA2-B8510F87C19B}" type="slidenum">
              <a:rPr lang="en-US" smtClean="0"/>
              <a:t>‹#›</a:t>
            </a:fld>
            <a:endParaRPr lang="en-US"/>
          </a:p>
        </p:txBody>
      </p:sp>
    </p:spTree>
    <p:extLst>
      <p:ext uri="{BB962C8B-B14F-4D97-AF65-F5344CB8AC3E}">
        <p14:creationId xmlns:p14="http://schemas.microsoft.com/office/powerpoint/2010/main" val="315101763"/>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Feedback</a:t>
            </a:r>
            <a:endParaRPr lang="en-US" dirty="0"/>
          </a:p>
        </p:txBody>
      </p:sp>
      <p:sp>
        <p:nvSpPr>
          <p:cNvPr id="3" name="Subtitle 2"/>
          <p:cNvSpPr>
            <a:spLocks noGrp="1"/>
          </p:cNvSpPr>
          <p:nvPr>
            <p:ph type="subTitle" idx="1"/>
          </p:nvPr>
        </p:nvSpPr>
        <p:spPr>
          <a:xfrm>
            <a:off x="6850965" y="5867253"/>
            <a:ext cx="5127035" cy="702360"/>
          </a:xfrm>
        </p:spPr>
        <p:txBody>
          <a:bodyPr/>
          <a:lstStyle/>
          <a:p>
            <a:r>
              <a:rPr lang="en-US" b="1" dirty="0"/>
              <a:t>Instructor: Engr. Hira Akash</a:t>
            </a:r>
          </a:p>
          <a:p>
            <a:endParaRPr lang="en-US" dirty="0"/>
          </a:p>
        </p:txBody>
      </p:sp>
    </p:spTree>
    <p:extLst>
      <p:ext uri="{BB962C8B-B14F-4D97-AF65-F5344CB8AC3E}">
        <p14:creationId xmlns:p14="http://schemas.microsoft.com/office/powerpoint/2010/main" val="3268825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Disadvantages of negative feed back</a:t>
            </a:r>
          </a:p>
        </p:txBody>
      </p:sp>
      <p:sp>
        <p:nvSpPr>
          <p:cNvPr id="3" name="Content Placeholder 2"/>
          <p:cNvSpPr>
            <a:spLocks noGrp="1"/>
          </p:cNvSpPr>
          <p:nvPr>
            <p:ph idx="1"/>
          </p:nvPr>
        </p:nvSpPr>
        <p:spPr/>
        <p:txBody>
          <a:bodyPr/>
          <a:lstStyle/>
          <a:p>
            <a:r>
              <a:rPr lang="en-US" dirty="0" smtClean="0"/>
              <a:t>Decreases </a:t>
            </a:r>
            <a:r>
              <a:rPr lang="en-US" dirty="0"/>
              <a:t>the gain. </a:t>
            </a:r>
          </a:p>
          <a:p>
            <a:r>
              <a:rPr lang="en-US" dirty="0"/>
              <a:t>D</a:t>
            </a:r>
            <a:r>
              <a:rPr lang="en-US" dirty="0" smtClean="0"/>
              <a:t>ecreases </a:t>
            </a:r>
            <a:r>
              <a:rPr lang="en-US" dirty="0"/>
              <a:t>the distortion. </a:t>
            </a:r>
          </a:p>
          <a:p>
            <a:r>
              <a:rPr lang="en-US" dirty="0"/>
              <a:t>D</a:t>
            </a:r>
            <a:r>
              <a:rPr lang="en-US" dirty="0" smtClean="0"/>
              <a:t>ecreases </a:t>
            </a:r>
            <a:r>
              <a:rPr lang="en-US" dirty="0"/>
              <a:t>the noise. </a:t>
            </a:r>
            <a:endParaRPr lang="en-US" dirty="0" smtClean="0"/>
          </a:p>
          <a:p>
            <a:pPr marL="0" indent="0">
              <a:buNone/>
            </a:pPr>
            <a:endParaRPr lang="en-US" dirty="0" smtClean="0"/>
          </a:p>
          <a:p>
            <a:pPr marL="0" indent="0">
              <a:buNone/>
            </a:pPr>
            <a:r>
              <a:rPr lang="en-US" dirty="0" smtClean="0"/>
              <a:t>Due </a:t>
            </a:r>
            <a:r>
              <a:rPr lang="en-US" dirty="0"/>
              <a:t>to these features: it is used in amplifiers</a:t>
            </a:r>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1347044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Disadvantages of positive feed back </a:t>
            </a:r>
          </a:p>
        </p:txBody>
      </p:sp>
      <p:sp>
        <p:nvSpPr>
          <p:cNvPr id="3" name="Content Placeholder 2"/>
          <p:cNvSpPr>
            <a:spLocks noGrp="1"/>
          </p:cNvSpPr>
          <p:nvPr>
            <p:ph idx="1"/>
          </p:nvPr>
        </p:nvSpPr>
        <p:spPr/>
        <p:txBody>
          <a:bodyPr/>
          <a:lstStyle/>
          <a:p>
            <a:r>
              <a:rPr lang="en-US" dirty="0" smtClean="0"/>
              <a:t>Increases </a:t>
            </a:r>
            <a:r>
              <a:rPr lang="en-US" dirty="0"/>
              <a:t>the distortion. </a:t>
            </a:r>
          </a:p>
          <a:p>
            <a:r>
              <a:rPr lang="en-US" dirty="0" smtClean="0"/>
              <a:t>Increases </a:t>
            </a:r>
            <a:r>
              <a:rPr lang="en-US" dirty="0"/>
              <a:t>the noise. </a:t>
            </a:r>
          </a:p>
          <a:p>
            <a:r>
              <a:rPr lang="en-US" dirty="0" smtClean="0"/>
              <a:t>Poor </a:t>
            </a:r>
            <a:r>
              <a:rPr lang="en-US" dirty="0"/>
              <a:t>stability</a:t>
            </a:r>
            <a:r>
              <a:rPr lang="en-US" dirty="0" smtClean="0"/>
              <a:t>.</a:t>
            </a:r>
          </a:p>
          <a:p>
            <a:pPr marL="0" indent="0">
              <a:buNone/>
            </a:pPr>
            <a:endParaRPr lang="en-US" dirty="0" smtClean="0"/>
          </a:p>
          <a:p>
            <a:pPr marL="0" indent="0">
              <a:buNone/>
            </a:pPr>
            <a:r>
              <a:rPr lang="en-US" dirty="0" smtClean="0"/>
              <a:t> </a:t>
            </a:r>
            <a:r>
              <a:rPr lang="en-US" dirty="0"/>
              <a:t>Due to these features</a:t>
            </a:r>
            <a:r>
              <a:rPr lang="en-US" dirty="0" smtClean="0"/>
              <a:t>:</a:t>
            </a:r>
          </a:p>
          <a:p>
            <a:pPr lvl="1"/>
            <a:r>
              <a:rPr lang="en-US" dirty="0" smtClean="0"/>
              <a:t>it </a:t>
            </a:r>
            <a:r>
              <a:rPr lang="en-US" dirty="0"/>
              <a:t>is seldom used in amplifiers. </a:t>
            </a:r>
          </a:p>
          <a:p>
            <a:pPr lvl="1"/>
            <a:r>
              <a:rPr lang="en-US" dirty="0" smtClean="0"/>
              <a:t>it </a:t>
            </a:r>
            <a:r>
              <a:rPr lang="en-US" dirty="0"/>
              <a:t>is used in oscillators.</a:t>
            </a:r>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4059918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positive and negative feed bac</a:t>
            </a:r>
          </a:p>
        </p:txBody>
      </p:sp>
      <p:pic>
        <p:nvPicPr>
          <p:cNvPr id="4" name="Content Placeholder 3"/>
          <p:cNvPicPr>
            <a:picLocks noGrp="1" noChangeAspect="1"/>
          </p:cNvPicPr>
          <p:nvPr>
            <p:ph idx="1"/>
          </p:nvPr>
        </p:nvPicPr>
        <p:blipFill rotWithShape="1">
          <a:blip r:embed="rId2"/>
          <a:srcRect l="14668" t="23213" r="17000" b="14029"/>
          <a:stretch/>
        </p:blipFill>
        <p:spPr>
          <a:xfrm>
            <a:off x="1841680" y="2987899"/>
            <a:ext cx="6722772" cy="3471456"/>
          </a:xfrm>
          <a:prstGeom prst="rect">
            <a:avLst/>
          </a:prstGeom>
        </p:spPr>
      </p:pic>
      <p:sp>
        <p:nvSpPr>
          <p:cNvPr id="3" name="Footer Placeholder 2"/>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1421342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 of feed back.</a:t>
            </a:r>
          </a:p>
        </p:txBody>
      </p:sp>
      <p:pic>
        <p:nvPicPr>
          <p:cNvPr id="4" name="Content Placeholder 3"/>
          <p:cNvPicPr>
            <a:picLocks noGrp="1" noChangeAspect="1"/>
          </p:cNvPicPr>
          <p:nvPr>
            <p:ph idx="1"/>
          </p:nvPr>
        </p:nvPicPr>
        <p:blipFill rotWithShape="1">
          <a:blip r:embed="rId2"/>
          <a:srcRect l="15701" t="31479" r="19582" b="16784"/>
          <a:stretch/>
        </p:blipFill>
        <p:spPr>
          <a:xfrm>
            <a:off x="3528811" y="3335628"/>
            <a:ext cx="4842458" cy="2176530"/>
          </a:xfrm>
          <a:prstGeom prst="rect">
            <a:avLst/>
          </a:prstGeom>
        </p:spPr>
      </p:pic>
      <p:sp>
        <p:nvSpPr>
          <p:cNvPr id="3" name="Footer Placeholder 2"/>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802070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Feed back amplifier is one in which a part of the output of an amplifier is fed back to the input. </a:t>
            </a:r>
            <a:endParaRPr lang="en-US" dirty="0" smtClean="0"/>
          </a:p>
          <a:p>
            <a:r>
              <a:rPr lang="en-US" dirty="0" smtClean="0"/>
              <a:t> </a:t>
            </a:r>
            <a:r>
              <a:rPr lang="en-US" dirty="0"/>
              <a:t>It consists of </a:t>
            </a:r>
            <a:endParaRPr lang="en-US" dirty="0" smtClean="0"/>
          </a:p>
          <a:p>
            <a:r>
              <a:rPr lang="en-US" dirty="0" smtClean="0"/>
              <a:t>basic </a:t>
            </a:r>
            <a:r>
              <a:rPr lang="en-US" dirty="0"/>
              <a:t>amplifier with a gain A. </a:t>
            </a:r>
            <a:endParaRPr lang="en-US" dirty="0" smtClean="0"/>
          </a:p>
          <a:p>
            <a:r>
              <a:rPr lang="en-US" dirty="0" smtClean="0"/>
              <a:t>feed </a:t>
            </a:r>
            <a:r>
              <a:rPr lang="en-US" dirty="0"/>
              <a:t>back network. </a:t>
            </a:r>
            <a:endParaRPr lang="en-US" dirty="0" smtClean="0"/>
          </a:p>
          <a:p>
            <a:r>
              <a:rPr lang="en-US" dirty="0" smtClean="0"/>
              <a:t>sampling </a:t>
            </a:r>
            <a:r>
              <a:rPr lang="en-US" dirty="0"/>
              <a:t>network. </a:t>
            </a:r>
            <a:endParaRPr lang="en-US" dirty="0" smtClean="0"/>
          </a:p>
          <a:p>
            <a:r>
              <a:rPr lang="en-US" dirty="0" smtClean="0"/>
              <a:t>mixing </a:t>
            </a:r>
            <a:r>
              <a:rPr lang="en-US" dirty="0"/>
              <a:t>network</a:t>
            </a:r>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264632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Stabilization of gain by negative feedback </a:t>
            </a:r>
            <a:br>
              <a:rPr lang="en-US" dirty="0"/>
            </a:br>
            <a:endParaRPr lang="en-US" dirty="0"/>
          </a:p>
        </p:txBody>
      </p:sp>
      <p:sp>
        <p:nvSpPr>
          <p:cNvPr id="3" name="Content Placeholder 2"/>
          <p:cNvSpPr>
            <a:spLocks noGrp="1"/>
          </p:cNvSpPr>
          <p:nvPr>
            <p:ph idx="1"/>
          </p:nvPr>
        </p:nvSpPr>
        <p:spPr/>
        <p:txBody>
          <a:bodyPr/>
          <a:lstStyle/>
          <a:p>
            <a:r>
              <a:rPr lang="en-US" dirty="0"/>
              <a:t>The effect of negative (or degenerative) feedback is to “reduce” the gain. For example, if someone </a:t>
            </a:r>
            <a:r>
              <a:rPr lang="en-US" dirty="0" err="1"/>
              <a:t>criticises</a:t>
            </a:r>
            <a:r>
              <a:rPr lang="en-US" dirty="0"/>
              <a:t> you or gives you negative feedback about something, you feel unhappy about yourself and therefore lack energy, you feel less positive.</a:t>
            </a:r>
          </a:p>
          <a:p>
            <a:r>
              <a:rPr lang="en-US" dirty="0"/>
              <a:t>Because negative feedback produces stable circuit responses, improves stability and increases the operating bandwidth of a given system, the majority of all control and feedback systems is degenerative reducing the effects of the gain.</a:t>
            </a:r>
          </a:p>
          <a:p>
            <a:r>
              <a:rPr lang="en-US" dirty="0"/>
              <a:t>An example of a negative feedback system is an electronic amplifier based on an operational amplifier as shown.</a:t>
            </a:r>
          </a:p>
          <a:p>
            <a:endParaRPr lang="en-US" dirty="0"/>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2857124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pic>
        <p:nvPicPr>
          <p:cNvPr id="4" name="Content Placeholder 3"/>
          <p:cNvPicPr>
            <a:picLocks noGrp="1" noChangeAspect="1"/>
          </p:cNvPicPr>
          <p:nvPr>
            <p:ph idx="1"/>
          </p:nvPr>
        </p:nvPicPr>
        <p:blipFill rotWithShape="1">
          <a:blip r:embed="rId2"/>
          <a:srcRect l="19488" t="56276" r="48325" b="15253"/>
          <a:stretch/>
        </p:blipFill>
        <p:spPr>
          <a:xfrm>
            <a:off x="2884868" y="2849675"/>
            <a:ext cx="6104586" cy="3035969"/>
          </a:xfrm>
          <a:prstGeom prst="rect">
            <a:avLst/>
          </a:prstGeom>
        </p:spPr>
      </p:pic>
      <p:sp>
        <p:nvSpPr>
          <p:cNvPr id="3" name="Footer Placeholder 2"/>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3980451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Negative feedback control of the amplifier is achieved by applying a small part of the output voltage signal at </a:t>
            </a:r>
            <a:r>
              <a:rPr lang="en-US" dirty="0" err="1"/>
              <a:t>Vout</a:t>
            </a:r>
            <a:r>
              <a:rPr lang="en-US" dirty="0"/>
              <a:t> back to the inverting ( – ) input terminal via the feedback resistor, Rf.</a:t>
            </a:r>
          </a:p>
          <a:p>
            <a:r>
              <a:rPr lang="en-US" dirty="0"/>
              <a:t>If the input voltage Vin is positive, the op-amp amplifies this positive signal, but because its connected to the inverting input of the amplifier, and the output becomes more negative. Some of this output voltage is returned back to the input by the feedback network of Rf.</a:t>
            </a:r>
          </a:p>
          <a:p>
            <a:endParaRPr lang="en-US" dirty="0"/>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2005438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Bandwidth improvement with negative feedback </a:t>
            </a:r>
            <a:br>
              <a:rPr lang="en-US" dirty="0"/>
            </a:br>
            <a:endParaRPr lang="en-US" dirty="0"/>
          </a:p>
        </p:txBody>
      </p:sp>
      <p:sp>
        <p:nvSpPr>
          <p:cNvPr id="3" name="Content Placeholder 2"/>
          <p:cNvSpPr>
            <a:spLocks noGrp="1"/>
          </p:cNvSpPr>
          <p:nvPr>
            <p:ph idx="1"/>
          </p:nvPr>
        </p:nvSpPr>
        <p:spPr/>
        <p:txBody>
          <a:bodyPr/>
          <a:lstStyle/>
          <a:p>
            <a:r>
              <a:rPr lang="en-US" dirty="0"/>
              <a:t>Feedback reduces the overall gain of a system with the degree of reduction being related to the systems open-loop gain. Negative feedback also has effects of reducing distortion, noise, sensitivity to external changes as well as improving system bandwidth and input and output impedances</a:t>
            </a:r>
            <a:r>
              <a:rPr lang="en-US" dirty="0" smtClean="0"/>
              <a:t>.</a:t>
            </a:r>
          </a:p>
          <a:p>
            <a:endParaRPr lang="en-US" dirty="0"/>
          </a:p>
          <a:p>
            <a:r>
              <a:rPr lang="en-US" dirty="0"/>
              <a:t>The op amp </a:t>
            </a:r>
            <a:r>
              <a:rPr lang="en-US" b="1" dirty="0"/>
              <a:t>gain bandwidth</a:t>
            </a:r>
            <a:r>
              <a:rPr lang="en-US" dirty="0"/>
              <a:t> product is constant for voltage-feedback amplifiers. However it is not applicable for current feedback amplifiers because relationship between </a:t>
            </a:r>
            <a:r>
              <a:rPr lang="en-US" b="1" dirty="0"/>
              <a:t>gain</a:t>
            </a:r>
            <a:r>
              <a:rPr lang="en-US" dirty="0"/>
              <a:t> and </a:t>
            </a:r>
            <a:r>
              <a:rPr lang="en-US" b="1" dirty="0"/>
              <a:t>bandwidth</a:t>
            </a:r>
            <a:r>
              <a:rPr lang="en-US" dirty="0"/>
              <a:t> is not linear. Therefore decreasing the </a:t>
            </a:r>
            <a:r>
              <a:rPr lang="en-US" b="1" dirty="0"/>
              <a:t>gain</a:t>
            </a:r>
            <a:r>
              <a:rPr lang="en-US" dirty="0"/>
              <a:t> by a factor of ten will increase the </a:t>
            </a:r>
            <a:r>
              <a:rPr lang="en-US" b="1" dirty="0"/>
              <a:t>bandwidth</a:t>
            </a:r>
            <a:r>
              <a:rPr lang="en-US" dirty="0"/>
              <a:t> by the same factor.</a:t>
            </a:r>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3213926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reduction of nonlinear distortion by negative feedback</a:t>
            </a:r>
          </a:p>
        </p:txBody>
      </p:sp>
      <p:sp>
        <p:nvSpPr>
          <p:cNvPr id="3" name="Content Placeholder 2"/>
          <p:cNvSpPr>
            <a:spLocks noGrp="1"/>
          </p:cNvSpPr>
          <p:nvPr>
            <p:ph idx="1"/>
          </p:nvPr>
        </p:nvSpPr>
        <p:spPr/>
        <p:txBody>
          <a:bodyPr/>
          <a:lstStyle/>
          <a:p>
            <a:r>
              <a:rPr lang="en-US" b="1" dirty="0"/>
              <a:t>Negative feedback</a:t>
            </a:r>
            <a:r>
              <a:rPr lang="en-US" dirty="0"/>
              <a:t> applied to an amplifier linearizes the transfer characteristic of the amplifier and </a:t>
            </a:r>
            <a:r>
              <a:rPr lang="en-US" b="1" dirty="0"/>
              <a:t>reduces</a:t>
            </a:r>
            <a:r>
              <a:rPr lang="en-US" dirty="0"/>
              <a:t> the </a:t>
            </a:r>
            <a:r>
              <a:rPr lang="en-US" b="1" dirty="0"/>
              <a:t>distortion</a:t>
            </a:r>
            <a:r>
              <a:rPr lang="en-US" dirty="0"/>
              <a:t> of the input signal that is generated by the </a:t>
            </a:r>
            <a:r>
              <a:rPr lang="en-US" b="1" dirty="0"/>
              <a:t>nonlinearity</a:t>
            </a:r>
            <a:r>
              <a:rPr lang="en-US" dirty="0"/>
              <a:t>. The gain of the amplifier at an operating point is also </a:t>
            </a:r>
            <a:r>
              <a:rPr lang="en-US" b="1" dirty="0"/>
              <a:t>reduced</a:t>
            </a:r>
            <a:r>
              <a:rPr lang="en-US" dirty="0"/>
              <a:t> accordingly.</a:t>
            </a:r>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3864214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Feedback</a:t>
            </a:r>
            <a:endParaRPr lang="en-US" dirty="0"/>
          </a:p>
        </p:txBody>
      </p:sp>
      <p:sp>
        <p:nvSpPr>
          <p:cNvPr id="3" name="Content Placeholder 2"/>
          <p:cNvSpPr>
            <a:spLocks noGrp="1"/>
          </p:cNvSpPr>
          <p:nvPr>
            <p:ph idx="1"/>
          </p:nvPr>
        </p:nvSpPr>
        <p:spPr/>
        <p:txBody>
          <a:bodyPr/>
          <a:lstStyle/>
          <a:p>
            <a:pPr marL="457200" indent="-457200">
              <a:buFont typeface="+mj-lt"/>
              <a:buAutoNum type="arabicParenR"/>
            </a:pPr>
            <a:r>
              <a:rPr lang="en-US" dirty="0" smtClean="0"/>
              <a:t>Positive and Negative feedback </a:t>
            </a:r>
          </a:p>
          <a:p>
            <a:pPr marL="457200" indent="-457200">
              <a:buFont typeface="+mj-lt"/>
              <a:buAutoNum type="arabicParenR"/>
            </a:pPr>
            <a:r>
              <a:rPr lang="en-US" dirty="0" smtClean="0"/>
              <a:t>Principle of feedback amplifier </a:t>
            </a:r>
          </a:p>
          <a:p>
            <a:pPr marL="457200" indent="-457200">
              <a:buFont typeface="+mj-lt"/>
              <a:buAutoNum type="arabicParenR"/>
            </a:pPr>
            <a:r>
              <a:rPr lang="en-US" dirty="0" smtClean="0"/>
              <a:t>Stabilization of gain by negative feedback </a:t>
            </a:r>
          </a:p>
          <a:p>
            <a:pPr marL="457200" indent="-457200">
              <a:buFont typeface="+mj-lt"/>
              <a:buAutoNum type="arabicParenR"/>
            </a:pPr>
            <a:r>
              <a:rPr lang="en-US" dirty="0" smtClean="0"/>
              <a:t>Bandwidth improvement with negative feedback </a:t>
            </a:r>
          </a:p>
          <a:p>
            <a:pPr marL="457200" indent="-457200">
              <a:buFont typeface="+mj-lt"/>
              <a:buAutoNum type="arabicParenR"/>
            </a:pPr>
            <a:r>
              <a:rPr lang="en-US" dirty="0" smtClean="0"/>
              <a:t>Reduction of nonlinear </a:t>
            </a:r>
            <a:r>
              <a:rPr lang="en-US" smtClean="0"/>
              <a:t>distortion </a:t>
            </a:r>
            <a:endParaRPr lang="en-US" dirty="0" smtClean="0"/>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2338864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a:t>
            </a:r>
            <a:endParaRPr lang="en-US" dirty="0"/>
          </a:p>
        </p:txBody>
      </p:sp>
      <p:sp>
        <p:nvSpPr>
          <p:cNvPr id="3" name="Content Placeholder 2"/>
          <p:cNvSpPr>
            <a:spLocks noGrp="1"/>
          </p:cNvSpPr>
          <p:nvPr>
            <p:ph idx="1"/>
          </p:nvPr>
        </p:nvSpPr>
        <p:spPr/>
        <p:txBody>
          <a:bodyPr/>
          <a:lstStyle/>
          <a:p>
            <a:r>
              <a:rPr lang="en-US" dirty="0"/>
              <a:t>In the feedback process a part of output is sampled and fed back to the input. The fed back signal can be in phase with or out of phase with the original input signal</a:t>
            </a:r>
            <a:r>
              <a:rPr lang="en-US" dirty="0" smtClean="0"/>
              <a:t>.</a:t>
            </a:r>
          </a:p>
          <a:p>
            <a:r>
              <a:rPr lang="en-US" dirty="0" smtClean="0"/>
              <a:t>Definition </a:t>
            </a:r>
            <a:r>
              <a:rPr lang="en-US" dirty="0"/>
              <a:t>of </a:t>
            </a:r>
            <a:r>
              <a:rPr lang="en-US" dirty="0" smtClean="0"/>
              <a:t>feedback:</a:t>
            </a:r>
            <a:endParaRPr lang="en-US" dirty="0"/>
          </a:p>
          <a:p>
            <a:r>
              <a:rPr lang="en-US" dirty="0" smtClean="0"/>
              <a:t>Feedback </a:t>
            </a:r>
            <a:r>
              <a:rPr lang="en-US" dirty="0"/>
              <a:t>is defined as the process in which a part of output signal (voltage or current) is returned back to the </a:t>
            </a:r>
            <a:r>
              <a:rPr lang="en-US" dirty="0" smtClean="0"/>
              <a:t>input.</a:t>
            </a:r>
            <a:endParaRPr lang="en-US" dirty="0"/>
          </a:p>
          <a:p>
            <a:r>
              <a:rPr lang="en-US" dirty="0" smtClean="0"/>
              <a:t>The </a:t>
            </a:r>
            <a:r>
              <a:rPr lang="en-US" dirty="0"/>
              <a:t>amplifier that operates on the principle of feedback is known as feedback amplifier.</a:t>
            </a:r>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996856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457200" indent="-457200">
              <a:buFont typeface="+mj-lt"/>
              <a:buAutoNum type="arabicParenR"/>
            </a:pPr>
            <a:r>
              <a:rPr lang="en-US" dirty="0" smtClean="0"/>
              <a:t>Positive feedback</a:t>
            </a:r>
          </a:p>
          <a:p>
            <a:pPr marL="457200" indent="-457200">
              <a:buFont typeface="+mj-lt"/>
              <a:buAutoNum type="arabicParenR"/>
            </a:pPr>
            <a:r>
              <a:rPr lang="en-US" dirty="0" smtClean="0"/>
              <a:t> </a:t>
            </a:r>
            <a:r>
              <a:rPr lang="en-US" dirty="0"/>
              <a:t>Negative feedback</a:t>
            </a:r>
            <a:r>
              <a:rPr lang="en-US" dirty="0" smtClean="0"/>
              <a:t>.</a:t>
            </a:r>
          </a:p>
          <a:p>
            <a:pPr marL="0" indent="0">
              <a:buNone/>
            </a:pPr>
            <a:r>
              <a:rPr lang="en-US" dirty="0" smtClean="0"/>
              <a:t>If </a:t>
            </a:r>
            <a:r>
              <a:rPr lang="en-US" dirty="0"/>
              <a:t>the original input signal and the feedback signal are in phase, the feedback is called as positive feedback</a:t>
            </a:r>
            <a:r>
              <a:rPr lang="en-US" dirty="0" smtClean="0"/>
              <a:t>.</a:t>
            </a:r>
          </a:p>
          <a:p>
            <a:pPr marL="0" indent="0">
              <a:buNone/>
            </a:pPr>
            <a:r>
              <a:rPr lang="en-US" dirty="0" smtClean="0"/>
              <a:t>However </a:t>
            </a:r>
            <a:r>
              <a:rPr lang="en-US" dirty="0"/>
              <a:t>if these two signals are out of phase then the feedback is called as negative feedback.</a:t>
            </a:r>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4262334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basic amplifiers</a:t>
            </a:r>
          </a:p>
        </p:txBody>
      </p:sp>
      <p:sp>
        <p:nvSpPr>
          <p:cNvPr id="3" name="Content Placeholder 2"/>
          <p:cNvSpPr>
            <a:spLocks noGrp="1"/>
          </p:cNvSpPr>
          <p:nvPr>
            <p:ph idx="1"/>
          </p:nvPr>
        </p:nvSpPr>
        <p:spPr/>
        <p:txBody>
          <a:bodyPr/>
          <a:lstStyle/>
          <a:p>
            <a:r>
              <a:rPr lang="en-US" dirty="0" smtClean="0"/>
              <a:t>Important </a:t>
            </a:r>
            <a:r>
              <a:rPr lang="en-US" dirty="0"/>
              <a:t>characteristics of an amplifier are its : </a:t>
            </a:r>
          </a:p>
          <a:p>
            <a:r>
              <a:rPr lang="en-US" dirty="0" smtClean="0"/>
              <a:t>Voltage </a:t>
            </a:r>
            <a:r>
              <a:rPr lang="en-US" dirty="0"/>
              <a:t>gain. </a:t>
            </a:r>
          </a:p>
          <a:p>
            <a:r>
              <a:rPr lang="en-US" dirty="0" smtClean="0"/>
              <a:t>Input </a:t>
            </a:r>
            <a:r>
              <a:rPr lang="en-US" dirty="0"/>
              <a:t>impedance. </a:t>
            </a:r>
            <a:endParaRPr lang="en-US" dirty="0" smtClean="0"/>
          </a:p>
          <a:p>
            <a:r>
              <a:rPr lang="en-US" dirty="0" smtClean="0"/>
              <a:t>Output </a:t>
            </a:r>
            <a:r>
              <a:rPr lang="en-US" dirty="0"/>
              <a:t>impedance. </a:t>
            </a:r>
          </a:p>
          <a:p>
            <a:r>
              <a:rPr lang="en-US" dirty="0" smtClean="0"/>
              <a:t>Band </a:t>
            </a:r>
            <a:r>
              <a:rPr lang="en-US" dirty="0"/>
              <a:t>width.</a:t>
            </a:r>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1745909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 for feed back</a:t>
            </a: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The </a:t>
            </a:r>
            <a:r>
              <a:rPr lang="en-US" dirty="0"/>
              <a:t>parameters of a basic amplifier are required to changed as per the need</a:t>
            </a:r>
            <a:r>
              <a:rPr lang="en-US" dirty="0" smtClean="0"/>
              <a:t>.</a:t>
            </a:r>
          </a:p>
          <a:p>
            <a:pPr marL="0" indent="0">
              <a:buNone/>
            </a:pPr>
            <a:endParaRPr lang="en-US" dirty="0" smtClean="0"/>
          </a:p>
          <a:p>
            <a:pPr marL="0" indent="0">
              <a:buNone/>
            </a:pPr>
            <a:r>
              <a:rPr lang="en-US" dirty="0" smtClean="0"/>
              <a:t>These </a:t>
            </a:r>
            <a:r>
              <a:rPr lang="en-US" dirty="0"/>
              <a:t>changes can be brought out efficiently by introducing feed back in the amplifier.</a:t>
            </a:r>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731819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negative feed back</a:t>
            </a:r>
          </a:p>
        </p:txBody>
      </p:sp>
      <p:sp>
        <p:nvSpPr>
          <p:cNvPr id="3" name="Content Placeholder 2"/>
          <p:cNvSpPr>
            <a:spLocks noGrp="1"/>
          </p:cNvSpPr>
          <p:nvPr>
            <p:ph idx="1"/>
          </p:nvPr>
        </p:nvSpPr>
        <p:spPr/>
        <p:txBody>
          <a:bodyPr/>
          <a:lstStyle/>
          <a:p>
            <a:pPr marL="0" indent="0">
              <a:buNone/>
            </a:pPr>
            <a:r>
              <a:rPr lang="en-US" dirty="0" smtClean="0"/>
              <a:t>When </a:t>
            </a:r>
            <a:r>
              <a:rPr lang="en-US" dirty="0"/>
              <a:t>the feed back signal decreases the net input signal i.e., the feedback signal is </a:t>
            </a:r>
            <a:r>
              <a:rPr lang="en-US" dirty="0" smtClean="0"/>
              <a:t>180 out </a:t>
            </a:r>
            <a:r>
              <a:rPr lang="en-US" dirty="0"/>
              <a:t>of phase with respect to input signal, it is called negative or Degenerative feed back.</a:t>
            </a:r>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4211775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positive feed </a:t>
            </a:r>
            <a:r>
              <a:rPr lang="en-US" dirty="0" smtClean="0"/>
              <a:t>back</a:t>
            </a:r>
            <a:endParaRPr lang="en-US" dirty="0"/>
          </a:p>
        </p:txBody>
      </p:sp>
      <p:sp>
        <p:nvSpPr>
          <p:cNvPr id="3" name="Content Placeholder 2"/>
          <p:cNvSpPr>
            <a:spLocks noGrp="1"/>
          </p:cNvSpPr>
          <p:nvPr>
            <p:ph idx="1"/>
          </p:nvPr>
        </p:nvSpPr>
        <p:spPr/>
        <p:txBody>
          <a:bodyPr/>
          <a:lstStyle/>
          <a:p>
            <a:r>
              <a:rPr lang="en-US" dirty="0" smtClean="0"/>
              <a:t>When </a:t>
            </a:r>
            <a:r>
              <a:rPr lang="en-US" dirty="0"/>
              <a:t>the feed back signal increases the net input signal i.e., the feedback signal is in phase with the input signal, it is called Positive or Regenerative feed back.</a:t>
            </a:r>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3315604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Negative Feed </a:t>
            </a:r>
            <a:r>
              <a:rPr lang="en-US" dirty="0" smtClean="0"/>
              <a:t>back</a:t>
            </a:r>
            <a:endParaRPr lang="en-US" dirty="0"/>
          </a:p>
        </p:txBody>
      </p:sp>
      <p:sp>
        <p:nvSpPr>
          <p:cNvPr id="3" name="Content Placeholder 2"/>
          <p:cNvSpPr>
            <a:spLocks noGrp="1"/>
          </p:cNvSpPr>
          <p:nvPr>
            <p:ph idx="1"/>
          </p:nvPr>
        </p:nvSpPr>
        <p:spPr/>
        <p:txBody>
          <a:bodyPr/>
          <a:lstStyle/>
          <a:p>
            <a:r>
              <a:rPr lang="en-US" dirty="0" smtClean="0"/>
              <a:t>Improves </a:t>
            </a:r>
            <a:r>
              <a:rPr lang="en-US" dirty="0"/>
              <a:t>stability in gain. </a:t>
            </a:r>
          </a:p>
          <a:p>
            <a:r>
              <a:rPr lang="en-US" dirty="0" smtClean="0"/>
              <a:t>Reduces </a:t>
            </a:r>
            <a:r>
              <a:rPr lang="en-US" dirty="0"/>
              <a:t>distortion. </a:t>
            </a:r>
          </a:p>
          <a:p>
            <a:r>
              <a:rPr lang="en-US" dirty="0" smtClean="0"/>
              <a:t>Reduces </a:t>
            </a:r>
            <a:r>
              <a:rPr lang="en-US" dirty="0"/>
              <a:t>the noise level at the output</a:t>
            </a:r>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10925032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ysClr val="windowText" lastClr="000000"/>
      </a:dk1>
      <a:lt1>
        <a:sysClr val="window" lastClr="FFFFFF"/>
      </a:lt1>
      <a:dk2>
        <a:srgbClr val="323232"/>
      </a:dk2>
      <a:lt2>
        <a:srgbClr val="E3DED1"/>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tint val="98000"/>
              </a:schemeClr>
              <a:schemeClr val="phClr">
                <a:tint val="99000"/>
                <a:shade val="96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C3935CB6-B0E3-44A7-AB37-996D901F73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40</TotalTime>
  <Words>730</Words>
  <Application>Microsoft Office PowerPoint</Application>
  <PresentationFormat>Widescreen</PresentationFormat>
  <Paragraphs>92</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Corbel</vt:lpstr>
      <vt:lpstr>Wingdings</vt:lpstr>
      <vt:lpstr>Banded</vt:lpstr>
      <vt:lpstr>Feedback</vt:lpstr>
      <vt:lpstr> Feedback</vt:lpstr>
      <vt:lpstr>Feedback </vt:lpstr>
      <vt:lpstr>PowerPoint Presentation</vt:lpstr>
      <vt:lpstr>Characteristics of basic amplifiers</vt:lpstr>
      <vt:lpstr>Need for feed back</vt:lpstr>
      <vt:lpstr>negative feed back</vt:lpstr>
      <vt:lpstr>positive feed back</vt:lpstr>
      <vt:lpstr>Advantages of Negative Feed back</vt:lpstr>
      <vt:lpstr>Disadvantages of negative feed back</vt:lpstr>
      <vt:lpstr>Disadvantages of positive feed back </vt:lpstr>
      <vt:lpstr>Comparison of positive and negative feed bac</vt:lpstr>
      <vt:lpstr>Principle of feed back.</vt:lpstr>
      <vt:lpstr>PowerPoint Presentation</vt:lpstr>
      <vt:lpstr>Stabilization of gain by negative feedback  </vt:lpstr>
      <vt:lpstr>CONT</vt:lpstr>
      <vt:lpstr>CONT</vt:lpstr>
      <vt:lpstr>Bandwidth improvement with negative feedback  </vt:lpstr>
      <vt:lpstr>reduction of nonlinear distortion by negative feedback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Feedback</dc:title>
  <dc:creator>Akash Academy</dc:creator>
  <cp:lastModifiedBy>Akash Academy</cp:lastModifiedBy>
  <cp:revision>29</cp:revision>
  <dcterms:created xsi:type="dcterms:W3CDTF">2020-08-24T05:45:42Z</dcterms:created>
  <dcterms:modified xsi:type="dcterms:W3CDTF">2020-08-24T07:42:47Z</dcterms:modified>
</cp:coreProperties>
</file>